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67" r:id="rId2"/>
    <p:sldId id="268" r:id="rId3"/>
    <p:sldId id="269" r:id="rId4"/>
    <p:sldId id="270" r:id="rId5"/>
    <p:sldId id="271" r:id="rId6"/>
    <p:sldId id="272" r:id="rId7"/>
    <p:sldId id="273" r:id="rId8"/>
    <p:sldId id="278" r:id="rId9"/>
    <p:sldId id="279" r:id="rId10"/>
    <p:sldId id="277" r:id="rId11"/>
    <p:sldId id="302" r:id="rId12"/>
    <p:sldId id="276" r:id="rId13"/>
    <p:sldId id="305" r:id="rId14"/>
    <p:sldId id="275" r:id="rId15"/>
    <p:sldId id="303" r:id="rId16"/>
    <p:sldId id="304" r:id="rId17"/>
    <p:sldId id="306" r:id="rId18"/>
  </p:sldIdLst>
  <p:sldSz cx="24384000" cy="13716000"/>
  <p:notesSz cx="6858000" cy="9144000"/>
  <p:embeddedFontLst>
    <p:embeddedFont>
      <p:font typeface="Helvetica" panose="020B0604020202020204" pitchFamily="34" charset="0"/>
      <p:regular r:id="rId20"/>
      <p:bold r:id="rId21"/>
      <p:italic r:id="rId22"/>
      <p:boldItalic r:id="rId23"/>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12.2" id="{DCF2BC04-CE81-4BD4-B9C1-903B8D5258C8}">
          <p14:sldIdLst>
            <p14:sldId id="267"/>
            <p14:sldId id="268"/>
            <p14:sldId id="269"/>
            <p14:sldId id="270"/>
            <p14:sldId id="271"/>
            <p14:sldId id="272"/>
            <p14:sldId id="273"/>
            <p14:sldId id="278"/>
            <p14:sldId id="279"/>
            <p14:sldId id="277"/>
            <p14:sldId id="302"/>
            <p14:sldId id="276"/>
            <p14:sldId id="305"/>
            <p14:sldId id="275"/>
            <p14:sldId id="303"/>
            <p14:sldId id="304"/>
            <p14:sldId id="306"/>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527" autoAdjust="0"/>
  </p:normalViewPr>
  <p:slideViewPr>
    <p:cSldViewPr snapToGrid="0">
      <p:cViewPr varScale="1">
        <p:scale>
          <a:sx n="40" d="100"/>
          <a:sy n="40" d="100"/>
        </p:scale>
        <p:origin x="612" y="66"/>
      </p:cViewPr>
      <p:guideLst>
        <p:guide orient="horz" pos="4320"/>
        <p:guide pos="12456"/>
      </p:guideLst>
    </p:cSldViewPr>
  </p:slideViewPr>
  <p:notesTextViewPr>
    <p:cViewPr>
      <p:scale>
        <a:sx n="3" d="2"/>
        <a:sy n="3" d="2"/>
      </p:scale>
      <p:origin x="0" y="0"/>
    </p:cViewPr>
  </p:notesTextViewPr>
  <p:sorterViewPr>
    <p:cViewPr varScale="1">
      <p:scale>
        <a:sx n="1" d="1"/>
        <a:sy n="1" d="1"/>
      </p:scale>
      <p:origin x="0" y="-174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dirty="0"/>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a:t>
            </a:r>
            <a:r>
              <a:rPr dirty="0" err="1"/>
              <a:t>hippocratic</a:t>
            </a:r>
            <a:r>
              <a:rPr dirty="0"/>
              <a:t>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extLst>
      <p:ext uri="{BB962C8B-B14F-4D97-AF65-F5344CB8AC3E}">
        <p14:creationId xmlns:p14="http://schemas.microsoft.com/office/powerpoint/2010/main" val="26343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a:t>
            </a:r>
            <a:br>
              <a:rPr lang="en-US" dirty="0"/>
            </a:br>
            <a:r>
              <a:rPr dirty="0"/>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59459">
              <a:defRPr sz="5060"/>
            </a:lvl1p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6E93-4EF5-4835-9223-6D4A4C5A2131}"/>
              </a:ext>
            </a:extLst>
          </p:cNvPr>
          <p:cNvSpPr>
            <a:spLocks noGrp="1"/>
          </p:cNvSpPr>
          <p:nvPr>
            <p:ph type="title"/>
          </p:nvPr>
        </p:nvSpPr>
        <p:spPr/>
        <p:txBody>
          <a:bodyPr/>
          <a:lstStyle/>
          <a:p>
            <a:r>
              <a:rPr lang="en-US" dirty="0"/>
              <a:t>But many ethical decisions are still hard</a:t>
            </a:r>
          </a:p>
        </p:txBody>
      </p:sp>
      <p:sp>
        <p:nvSpPr>
          <p:cNvPr id="3" name="Text Placeholder 2">
            <a:extLst>
              <a:ext uri="{FF2B5EF4-FFF2-40B4-BE49-F238E27FC236}">
                <a16:creationId xmlns:a16="http://schemas.microsoft.com/office/drawing/2014/main" id="{C8555CA2-E666-4DDB-8298-C4B5C9F54DFA}"/>
              </a:ext>
            </a:extLst>
          </p:cNvPr>
          <p:cNvSpPr>
            <a:spLocks noGrp="1"/>
          </p:cNvSpPr>
          <p:nvPr>
            <p:ph type="body" sz="quarter" idx="21"/>
          </p:nvPr>
        </p:nvSpPr>
        <p:spPr/>
        <p:txBody>
          <a:bodyPr/>
          <a:lstStyle/>
          <a:p>
            <a:r>
              <a:rPr lang="en-US" dirty="0"/>
              <a:t>Example: Social Media Platforms</a:t>
            </a:r>
          </a:p>
        </p:txBody>
      </p:sp>
      <p:sp>
        <p:nvSpPr>
          <p:cNvPr id="4" name="Text Placeholder 3">
            <a:extLst>
              <a:ext uri="{FF2B5EF4-FFF2-40B4-BE49-F238E27FC236}">
                <a16:creationId xmlns:a16="http://schemas.microsoft.com/office/drawing/2014/main" id="{86219E88-ADED-4DB6-BF41-C2258B7E8884}"/>
              </a:ext>
            </a:extLst>
          </p:cNvPr>
          <p:cNvSpPr>
            <a:spLocks noGrp="1"/>
          </p:cNvSpPr>
          <p:nvPr>
            <p:ph type="body" idx="1"/>
          </p:nvPr>
        </p:nvSpPr>
        <p:spPr>
          <a:xfrm>
            <a:off x="1206500" y="4248504"/>
            <a:ext cx="13387324" cy="8256012"/>
          </a:xfrm>
        </p:spPr>
        <p:txBody>
          <a:bodyPr/>
          <a:lstStyle/>
          <a:p>
            <a:r>
              <a:rPr lang="en-US" dirty="0"/>
              <a:t>Social media platforms like Facebook, Twitter, or </a:t>
            </a:r>
            <a:r>
              <a:rPr lang="en-US" dirty="0" err="1"/>
              <a:t>Tiktok</a:t>
            </a:r>
            <a:r>
              <a:rPr lang="en-US" dirty="0"/>
              <a:t> can</a:t>
            </a:r>
          </a:p>
          <a:p>
            <a:pPr lvl="1"/>
            <a:r>
              <a:rPr lang="en-US" dirty="0"/>
              <a:t>Build communities across distance</a:t>
            </a:r>
          </a:p>
          <a:p>
            <a:pPr lvl="1"/>
            <a:r>
              <a:rPr lang="en-US" dirty="0"/>
              <a:t>Spread information for social action</a:t>
            </a:r>
          </a:p>
          <a:p>
            <a:pPr lvl="1"/>
            <a:r>
              <a:rPr lang="en-US" dirty="0"/>
              <a:t>Spread misinformation and disinformation</a:t>
            </a:r>
          </a:p>
          <a:p>
            <a:pPr lvl="1"/>
            <a:r>
              <a:rPr lang="en-US" dirty="0"/>
              <a:t>Amplify hate speech</a:t>
            </a:r>
          </a:p>
          <a:p>
            <a:r>
              <a:rPr lang="en-US" dirty="0"/>
              <a:t>How to balance freedom vs regulation?</a:t>
            </a:r>
          </a:p>
          <a:p>
            <a:pPr lvl="1"/>
            <a:endParaRPr lang="en-US" dirty="0"/>
          </a:p>
          <a:p>
            <a:endParaRPr lang="en-US" dirty="0"/>
          </a:p>
        </p:txBody>
      </p:sp>
      <p:pic>
        <p:nvPicPr>
          <p:cNvPr id="1026" name="Picture 2" descr="Media, Social Media, Apps">
            <a:extLst>
              <a:ext uri="{FF2B5EF4-FFF2-40B4-BE49-F238E27FC236}">
                <a16:creationId xmlns:a16="http://schemas.microsoft.com/office/drawing/2014/main" id="{0F3516F3-17C3-454F-BD00-010A86D5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746" y="4248504"/>
            <a:ext cx="8407746" cy="61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22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626</TotalTime>
  <Words>2674</Words>
  <Application>Microsoft Office PowerPoint</Application>
  <PresentationFormat>Custom</PresentationFormat>
  <Paragraphs>145</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Helvetica Neue</vt:lpstr>
      <vt:lpstr>Helvetica Neue Medium</vt:lpstr>
      <vt:lpstr>Helvetica</vt:lpstr>
      <vt:lpstr>21_BasicWhite</vt:lpstr>
      <vt:lpstr>CS 4530  Software Engineering</vt:lpstr>
      <vt:lpstr>Learning Objectives for this Lesson</vt:lpstr>
      <vt:lpstr>Professional Ethics</vt:lpstr>
      <vt:lpstr>Code of Ethics</vt:lpstr>
      <vt:lpstr>Code of Ethics</vt:lpstr>
      <vt:lpstr>Badly-engineered software can kill people</vt:lpstr>
      <vt:lpstr>Code of Ethics</vt:lpstr>
      <vt:lpstr>Unpacking “Public Interest”</vt:lpstr>
      <vt:lpstr>Unpacking “Public Interest”</vt:lpstr>
      <vt:lpstr>Unpacking “Public Interest” </vt:lpstr>
      <vt:lpstr>Code of Ethics</vt:lpstr>
      <vt:lpstr>Standards can give more concrete guidance.</vt:lpstr>
      <vt:lpstr>Standards can give more concrete guidance.</vt:lpstr>
      <vt:lpstr>Standards can give more concrete guidance.</vt:lpstr>
      <vt:lpstr>But many ethical decisions are still hard</vt:lpstr>
      <vt:lpstr>Where does this leave us?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12</cp:revision>
  <dcterms:modified xsi:type="dcterms:W3CDTF">2022-04-10T01:47:13Z</dcterms:modified>
</cp:coreProperties>
</file>